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8" r:id="rId2"/>
    <p:sldId id="259" r:id="rId3"/>
    <p:sldId id="261" r:id="rId4"/>
    <p:sldId id="268" r:id="rId5"/>
    <p:sldId id="269" r:id="rId6"/>
    <p:sldId id="262" r:id="rId7"/>
    <p:sldId id="270" r:id="rId8"/>
    <p:sldId id="271" r:id="rId9"/>
    <p:sldId id="263" r:id="rId10"/>
    <p:sldId id="272" r:id="rId11"/>
    <p:sldId id="274" r:id="rId12"/>
    <p:sldId id="273" r:id="rId13"/>
    <p:sldId id="27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1" autoAdjust="0"/>
    <p:restoredTop sz="85696" autoAdjust="0"/>
  </p:normalViewPr>
  <p:slideViewPr>
    <p:cSldViewPr snapToGrid="0">
      <p:cViewPr varScale="1">
        <p:scale>
          <a:sx n="56" d="100"/>
          <a:sy n="56" d="100"/>
        </p:scale>
        <p:origin x="1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10/5/2018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37704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Language choice</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44967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69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1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1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23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501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10/5/2018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1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cs typeface="Aharoni" panose="02010803020104030203" pitchFamily="2" charset="-79"/>
            </a:endParaRPr>
          </a:p>
        </p:txBody>
      </p:sp>
      <p:sp>
        <p:nvSpPr>
          <p:cNvPr id="11"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cs typeface="Aharoni" panose="02010803020104030203" pitchFamily="2" charset="-79"/>
            </a:endParaRPr>
          </a:p>
        </p:txBody>
      </p:sp>
      <p:sp>
        <p:nvSpPr>
          <p:cNvPr id="2" name="Title 1"/>
          <p:cNvSpPr>
            <a:spLocks noGrp="1"/>
          </p:cNvSpPr>
          <p:nvPr>
            <p:ph type="ctrTitle"/>
          </p:nvPr>
        </p:nvSpPr>
        <p:spPr>
          <a:xfrm>
            <a:off x="4713224" y="1105351"/>
            <a:ext cx="6353967" cy="3023981"/>
          </a:xfrm>
        </p:spPr>
        <p:txBody>
          <a:bodyPr anchor="b">
            <a:normAutofit/>
          </a:bodyPr>
          <a:lstStyle/>
          <a:p>
            <a:pPr algn="l"/>
            <a:r>
              <a:rPr lang="en-US" sz="4800" dirty="0">
                <a:solidFill>
                  <a:srgbClr val="FFFFFF"/>
                </a:solidFill>
                <a:latin typeface="Aharoni" panose="02010803020104030203" pitchFamily="2" charset="-79"/>
                <a:cs typeface="Aharoni" panose="02010803020104030203" pitchFamily="2" charset="-79"/>
              </a:rPr>
              <a:t>Things Fall Apart BACKGROUND</a:t>
            </a:r>
          </a:p>
        </p:txBody>
      </p:sp>
      <p:sp>
        <p:nvSpPr>
          <p:cNvPr id="3" name="Content Placeholder 2"/>
          <p:cNvSpPr>
            <a:spLocks noGrp="1"/>
          </p:cNvSpPr>
          <p:nvPr>
            <p:ph type="subTitle" idx="1"/>
          </p:nvPr>
        </p:nvSpPr>
        <p:spPr>
          <a:xfrm>
            <a:off x="4713224" y="4297556"/>
            <a:ext cx="6353968" cy="1433391"/>
          </a:xfrm>
        </p:spPr>
        <p:txBody>
          <a:bodyPr anchor="t">
            <a:normAutofit/>
          </a:bodyPr>
          <a:lstStyle/>
          <a:p>
            <a:r>
              <a:rPr lang="en-US" b="1" dirty="0">
                <a:solidFill>
                  <a:srgbClr val="FFFFFF"/>
                </a:solidFill>
                <a:latin typeface="Arial Nova" panose="020B0504020202020204" pitchFamily="34" charset="0"/>
                <a:cs typeface="Aharoni" panose="02010803020104030203" pitchFamily="2" charset="-79"/>
              </a:rPr>
              <a:t>Mr. Pogreba</a:t>
            </a:r>
          </a:p>
          <a:p>
            <a:r>
              <a:rPr lang="en-US" b="1" dirty="0">
                <a:solidFill>
                  <a:srgbClr val="FFFFFF"/>
                </a:solidFill>
                <a:latin typeface="Arial Nova" panose="020B0504020202020204" pitchFamily="34" charset="0"/>
                <a:cs typeface="Aharoni" panose="02010803020104030203" pitchFamily="2" charset="-79"/>
              </a:rPr>
              <a:t>Helena High School</a:t>
            </a:r>
          </a:p>
          <a:p>
            <a:r>
              <a:rPr lang="en-US" b="1" dirty="0">
                <a:solidFill>
                  <a:srgbClr val="FFFFFF"/>
                </a:solidFill>
                <a:latin typeface="Arial Nova" panose="020B0504020202020204" pitchFamily="34" charset="0"/>
                <a:cs typeface="Aharoni" panose="02010803020104030203" pitchFamily="2" charset="-79"/>
              </a:rPr>
              <a:t>Honors English II</a:t>
            </a:r>
            <a:endParaRPr b="1" dirty="0">
              <a:solidFill>
                <a:srgbClr val="FFFFFF"/>
              </a:solidFill>
              <a:latin typeface="Arial Nova" panose="020B0504020202020204" pitchFamily="34" charset="0"/>
              <a:cs typeface="Aharoni" panose="02010803020104030203" pitchFamily="2" charset="-79"/>
            </a:endParaRPr>
          </a:p>
        </p:txBody>
      </p:sp>
      <p:cxnSp>
        <p:nvCxnSpPr>
          <p:cNvPr id="15" name="Straight Connector 14">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484747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CRITIQUE OF EUROPEAN VISION</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fontScale="92500" lnSpcReduction="20000"/>
          </a:bodyPr>
          <a:lstStyle/>
          <a:p>
            <a:pPr lvl="0">
              <a:buFont typeface="Wingdings" panose="05000000000000000000" pitchFamily="2" charset="2"/>
              <a:buChar char="Ø"/>
            </a:pPr>
            <a:r>
              <a:rPr lang="en-US" dirty="0">
                <a:latin typeface="Arial Nova" panose="020B0504020202020204" pitchFamily="34" charset="0"/>
              </a:rPr>
              <a:t>Desire to Promote African Culture and Aesthetics</a:t>
            </a:r>
          </a:p>
          <a:p>
            <a:pPr lvl="0">
              <a:buFont typeface="Wingdings" panose="05000000000000000000" pitchFamily="2" charset="2"/>
              <a:buChar char="Ø"/>
            </a:pPr>
            <a:r>
              <a:rPr lang="en-US" dirty="0">
                <a:latin typeface="Arial Nova" panose="020B0504020202020204" pitchFamily="34" charset="0"/>
              </a:rPr>
              <a:t>“African people did not hear of culture for the first time from Europeans; that their societies were not mindless but frequently had a philosophy of great depth and value and beauty, that they had poetry and above all they had dignity.” –Chinua Achebe</a:t>
            </a:r>
          </a:p>
          <a:p>
            <a:pPr>
              <a:buFont typeface="Wingdings" panose="05000000000000000000" pitchFamily="2" charset="2"/>
              <a:buChar char="Ø"/>
            </a:pPr>
            <a:r>
              <a:rPr lang="en-US" dirty="0">
                <a:latin typeface="Arial Nova" panose="020B0504020202020204" pitchFamily="34" charset="0"/>
              </a:rPr>
              <a:t>Achebe’s work seeks to demonstrate the beauty of African values and culture, separate from colonial influence.</a:t>
            </a:r>
          </a:p>
          <a:p>
            <a:pPr lvl="0">
              <a:buFont typeface="Wingdings" panose="05000000000000000000" pitchFamily="2" charset="2"/>
              <a:buChar char="Ø"/>
            </a:pPr>
            <a:r>
              <a:rPr lang="en-US" dirty="0">
                <a:latin typeface="Arial Nova" panose="020B0504020202020204" pitchFamily="34" charset="0"/>
              </a:rPr>
              <a:t>Achebe argued in 1975 that European attempts to write about Africa were nothing more than, ““the need—in Western psychology to set up Africa as a foil to Europe”</a:t>
            </a:r>
          </a:p>
          <a:p>
            <a:r>
              <a:rPr lang="en-US" sz="1200" i="1" dirty="0"/>
              <a:t>Achebe, Chinua.  “An Image of Africa: Racism in Conrad’s Heart of Darkness.”  </a:t>
            </a:r>
            <a:r>
              <a:rPr lang="en-US" sz="1200" i="1" u="sng" dirty="0"/>
              <a:t>Heart of </a:t>
            </a:r>
            <a:br>
              <a:rPr lang="en-US" sz="1200" i="1" u="sng" dirty="0"/>
            </a:br>
            <a:r>
              <a:rPr lang="en-US" sz="1200" i="1" u="sng" dirty="0"/>
              <a:t>Darkness A Norton Critical Edition</a:t>
            </a:r>
            <a:r>
              <a:rPr lang="en-US" sz="1200" i="1" dirty="0"/>
              <a:t>.  Ed Robert Kimbrough.  New York: Norton, 1988: 251-262.</a:t>
            </a:r>
          </a:p>
          <a:p>
            <a:endParaRPr lang="en-US" dirty="0"/>
          </a:p>
        </p:txBody>
      </p:sp>
      <p:pic>
        <p:nvPicPr>
          <p:cNvPr id="7170" name="Picture 2" descr="http://epicworldhistory.weebly.com/uploads/8/0/1/7/8017005/6776991.jpg?405">
            <a:extLst>
              <a:ext uri="{FF2B5EF4-FFF2-40B4-BE49-F238E27FC236}">
                <a16:creationId xmlns:a16="http://schemas.microsoft.com/office/drawing/2014/main" id="{3D0D8720-CD69-40E2-A33B-08147FDC9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4" y="2130726"/>
            <a:ext cx="5056600" cy="379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06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19B2-9E54-4F3A-83DD-9D52603C8694}"/>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CRITIQUE OF THE WESTERN CANON</a:t>
            </a:r>
          </a:p>
        </p:txBody>
      </p:sp>
      <p:sp>
        <p:nvSpPr>
          <p:cNvPr id="3" name="Content Placeholder 2">
            <a:extLst>
              <a:ext uri="{FF2B5EF4-FFF2-40B4-BE49-F238E27FC236}">
                <a16:creationId xmlns:a16="http://schemas.microsoft.com/office/drawing/2014/main" id="{9EC0B229-8EF2-4CB5-A19A-0F6505AF9A65}"/>
              </a:ext>
            </a:extLst>
          </p:cNvPr>
          <p:cNvSpPr>
            <a:spLocks noGrp="1"/>
          </p:cNvSpPr>
          <p:nvPr>
            <p:ph idx="1"/>
          </p:nvPr>
        </p:nvSpPr>
        <p:spPr>
          <a:xfrm>
            <a:off x="1024128" y="1915064"/>
            <a:ext cx="9720073" cy="4394296"/>
          </a:xfrm>
        </p:spPr>
        <p:txBody>
          <a:bodyPr>
            <a:normAutofit lnSpcReduction="10000"/>
          </a:bodyPr>
          <a:lstStyle/>
          <a:p>
            <a:pPr lvl="0"/>
            <a:r>
              <a:rPr lang="en-US" sz="2800" dirty="0">
                <a:latin typeface="Arial Nova" panose="020B0504020202020204" pitchFamily="34" charset="0"/>
              </a:rPr>
              <a:t>In particular, Achebe criticized Joseph Conrad’s </a:t>
            </a:r>
            <a:r>
              <a:rPr lang="en-US" sz="2800" u="sng" dirty="0">
                <a:latin typeface="Arial Nova" panose="020B0504020202020204" pitchFamily="34" charset="0"/>
              </a:rPr>
              <a:t>Heart of Darkness</a:t>
            </a:r>
            <a:r>
              <a:rPr lang="en-US" sz="2800" dirty="0">
                <a:latin typeface="Arial Nova" panose="020B0504020202020204" pitchFamily="34" charset="0"/>
              </a:rPr>
              <a:t> and Joyce Cary’s </a:t>
            </a:r>
            <a:r>
              <a:rPr lang="en-US" sz="2800" u="sng" dirty="0">
                <a:latin typeface="Arial Nova" panose="020B0504020202020204" pitchFamily="34" charset="0"/>
              </a:rPr>
              <a:t>Mister Johnson</a:t>
            </a:r>
            <a:r>
              <a:rPr lang="en-US" sz="2800" dirty="0">
                <a:latin typeface="Arial Nova" panose="020B0504020202020204" pitchFamily="34" charset="0"/>
              </a:rPr>
              <a:t>.</a:t>
            </a:r>
          </a:p>
          <a:p>
            <a:pPr lvl="1"/>
            <a:r>
              <a:rPr lang="en-US" sz="2800" dirty="0">
                <a:latin typeface="Arial Nova" panose="020B0504020202020204" pitchFamily="34" charset="0"/>
              </a:rPr>
              <a:t>“Africa as a setting and backdrop which eliminates the African as a human factor… Can nobody see the preposterous and perverse arrogance in thus reducing Africa to the role of props for the break up of one petty European mind?  But that is not even the point.  The real question is the dehumanization of Africa and Africans which this age-long attitude has fostered an continues to foster in the world.  And the question is whether a novel which celebrates this dehumanization… can be called a great work of art.  My answer is:  No it cannot.”</a:t>
            </a:r>
          </a:p>
          <a:p>
            <a:endParaRPr lang="en-US" dirty="0"/>
          </a:p>
        </p:txBody>
      </p:sp>
    </p:spTree>
    <p:extLst>
      <p:ext uri="{BB962C8B-B14F-4D97-AF65-F5344CB8AC3E}">
        <p14:creationId xmlns:p14="http://schemas.microsoft.com/office/powerpoint/2010/main" val="1618208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IMPORTANCE OF AFRICAN LITERATURE</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a:bodyPr>
          <a:lstStyle/>
          <a:p>
            <a:pPr lvl="0"/>
            <a:r>
              <a:rPr lang="en-US" dirty="0"/>
              <a:t>Achebe’s goal is two-fold: </a:t>
            </a:r>
          </a:p>
          <a:p>
            <a:pPr lvl="0">
              <a:buFont typeface="Wingdings" panose="05000000000000000000" pitchFamily="2" charset="2"/>
              <a:buChar char="Ø"/>
            </a:pPr>
            <a:r>
              <a:rPr lang="en-US" dirty="0"/>
              <a:t>1) to tell the Western world that African culture has value, and </a:t>
            </a:r>
          </a:p>
          <a:p>
            <a:pPr lvl="0">
              <a:buFont typeface="Wingdings" panose="05000000000000000000" pitchFamily="2" charset="2"/>
              <a:buChar char="Ø"/>
            </a:pPr>
            <a:r>
              <a:rPr lang="en-US" dirty="0"/>
              <a:t>2) to remind Africans of the importance of their own cultural traditions.</a:t>
            </a:r>
          </a:p>
          <a:p>
            <a:endParaRPr lang="en-US" dirty="0"/>
          </a:p>
        </p:txBody>
      </p:sp>
      <p:sp>
        <p:nvSpPr>
          <p:cNvPr id="7" name="Text Placeholder 6">
            <a:extLst>
              <a:ext uri="{FF2B5EF4-FFF2-40B4-BE49-F238E27FC236}">
                <a16:creationId xmlns:a16="http://schemas.microsoft.com/office/drawing/2014/main" id="{B20ADB12-12CF-423A-A4E2-548DCA2BEE13}"/>
              </a:ext>
            </a:extLst>
          </p:cNvPr>
          <p:cNvSpPr>
            <a:spLocks noGrp="1"/>
          </p:cNvSpPr>
          <p:nvPr>
            <p:ph type="body" sz="half" idx="2"/>
          </p:nvPr>
        </p:nvSpPr>
        <p:spPr/>
        <p:txBody>
          <a:bodyPr>
            <a:normAutofit fontScale="92500" lnSpcReduction="20000"/>
          </a:bodyPr>
          <a:lstStyle/>
          <a:p>
            <a:r>
              <a:rPr lang="en-US" sz="2800" dirty="0">
                <a:latin typeface="Aharoni" panose="02010803020104030203" pitchFamily="2" charset="-79"/>
                <a:cs typeface="Aharoni" panose="02010803020104030203" pitchFamily="2" charset="-79"/>
              </a:rPr>
              <a:t>“The whole idea of a stereotype is to simplify. Instead of going through the problem of all this great diversity - that it's this or maybe that - you have just one large statement; it is this.” –Chinua Achebe</a:t>
            </a:r>
            <a:br>
              <a:rPr lang="en-US" dirty="0"/>
            </a:br>
            <a:endParaRPr lang="en-US" dirty="0"/>
          </a:p>
        </p:txBody>
      </p:sp>
    </p:spTree>
    <p:extLst>
      <p:ext uri="{BB962C8B-B14F-4D97-AF65-F5344CB8AC3E}">
        <p14:creationId xmlns:p14="http://schemas.microsoft.com/office/powerpoint/2010/main" val="3468515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3F16-EF46-422A-9DA7-89F90E022C57}"/>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ONLY THE STORY</a:t>
            </a:r>
          </a:p>
        </p:txBody>
      </p:sp>
      <p:sp>
        <p:nvSpPr>
          <p:cNvPr id="3" name="Content Placeholder 2">
            <a:extLst>
              <a:ext uri="{FF2B5EF4-FFF2-40B4-BE49-F238E27FC236}">
                <a16:creationId xmlns:a16="http://schemas.microsoft.com/office/drawing/2014/main" id="{9EE0E17B-6952-4FBE-A857-00FCC8B451F5}"/>
              </a:ext>
            </a:extLst>
          </p:cNvPr>
          <p:cNvSpPr>
            <a:spLocks noGrp="1"/>
          </p:cNvSpPr>
          <p:nvPr>
            <p:ph idx="1"/>
          </p:nvPr>
        </p:nvSpPr>
        <p:spPr/>
        <p:txBody>
          <a:bodyPr>
            <a:normAutofit fontScale="92500" lnSpcReduction="20000"/>
          </a:bodyPr>
          <a:lstStyle/>
          <a:p>
            <a:r>
              <a:rPr lang="en-US" sz="2400" i="1" dirty="0">
                <a:latin typeface="Arial Nova" panose="020B0504020202020204" pitchFamily="34" charset="0"/>
              </a:rPr>
              <a:t>"...only the story...can continue beyond the war and the warrior.</a:t>
            </a:r>
            <a:endParaRPr lang="en-US" sz="2400" dirty="0">
              <a:latin typeface="Arial Nova" panose="020B0504020202020204" pitchFamily="34" charset="0"/>
            </a:endParaRPr>
          </a:p>
          <a:p>
            <a:r>
              <a:rPr lang="en-US" sz="2400" i="1" dirty="0">
                <a:latin typeface="Arial Nova" panose="020B0504020202020204" pitchFamily="34" charset="0"/>
              </a:rPr>
              <a:t>It is the story that outlives the sound of war-drums and the exploits of brave fighters.</a:t>
            </a:r>
            <a:endParaRPr lang="en-US" sz="2400" dirty="0">
              <a:latin typeface="Arial Nova" panose="020B0504020202020204" pitchFamily="34" charset="0"/>
            </a:endParaRPr>
          </a:p>
          <a:p>
            <a:r>
              <a:rPr lang="en-US" sz="2400" i="1" dirty="0">
                <a:latin typeface="Arial Nova" panose="020B0504020202020204" pitchFamily="34" charset="0"/>
              </a:rPr>
              <a:t>It is the story...that saves our progeny from blundering like blind beggars</a:t>
            </a:r>
            <a:endParaRPr lang="en-US" sz="2400" dirty="0">
              <a:latin typeface="Arial Nova" panose="020B0504020202020204" pitchFamily="34" charset="0"/>
            </a:endParaRPr>
          </a:p>
          <a:p>
            <a:r>
              <a:rPr lang="en-US" sz="2400" i="1" dirty="0">
                <a:latin typeface="Arial Nova" panose="020B0504020202020204" pitchFamily="34" charset="0"/>
              </a:rPr>
              <a:t>into the spikes of the cactus fence.</a:t>
            </a:r>
            <a:endParaRPr lang="en-US" sz="2400" dirty="0">
              <a:latin typeface="Arial Nova" panose="020B0504020202020204" pitchFamily="34" charset="0"/>
            </a:endParaRPr>
          </a:p>
          <a:p>
            <a:r>
              <a:rPr lang="en-US" sz="2400" i="1" dirty="0">
                <a:latin typeface="Arial Nova" panose="020B0504020202020204" pitchFamily="34" charset="0"/>
              </a:rPr>
              <a:t>The story is our escort; without it, we are blind.</a:t>
            </a:r>
            <a:endParaRPr lang="en-US" sz="2400" dirty="0">
              <a:latin typeface="Arial Nova" panose="020B0504020202020204" pitchFamily="34" charset="0"/>
            </a:endParaRPr>
          </a:p>
          <a:p>
            <a:r>
              <a:rPr lang="en-US" sz="2400" i="1" dirty="0">
                <a:latin typeface="Arial Nova" panose="020B0504020202020204" pitchFamily="34" charset="0"/>
              </a:rPr>
              <a:t>Does the blind man own his escort? No, neither do we the story;</a:t>
            </a:r>
            <a:endParaRPr lang="en-US" sz="2400" dirty="0">
              <a:latin typeface="Arial Nova" panose="020B0504020202020204" pitchFamily="34" charset="0"/>
            </a:endParaRPr>
          </a:p>
          <a:p>
            <a:r>
              <a:rPr lang="en-US" sz="2400" i="1" dirty="0">
                <a:latin typeface="Arial Nova" panose="020B0504020202020204" pitchFamily="34" charset="0"/>
              </a:rPr>
              <a:t>rather it is the story that owns us and directs us.</a:t>
            </a:r>
            <a:endParaRPr lang="en-US" sz="2400" dirty="0">
              <a:latin typeface="Arial Nova" panose="020B0504020202020204" pitchFamily="34" charset="0"/>
            </a:endParaRPr>
          </a:p>
          <a:p>
            <a:r>
              <a:rPr lang="en-US" sz="2400" i="1" dirty="0">
                <a:latin typeface="Arial Nova" panose="020B0504020202020204" pitchFamily="34" charset="0"/>
              </a:rPr>
              <a:t>--Chinua Achebe, </a:t>
            </a:r>
            <a:r>
              <a:rPr lang="en-US" sz="2400" i="1" u="sng" dirty="0">
                <a:latin typeface="Arial Nova" panose="020B0504020202020204" pitchFamily="34" charset="0"/>
              </a:rPr>
              <a:t>Anthills of the Savannah</a:t>
            </a:r>
            <a:endParaRPr lang="en-US" sz="2400" dirty="0">
              <a:latin typeface="Arial Nova" panose="020B0504020202020204" pitchFamily="34" charset="0"/>
            </a:endParaRPr>
          </a:p>
          <a:p>
            <a:r>
              <a:rPr lang="en-US" dirty="0"/>
              <a:t> </a:t>
            </a:r>
          </a:p>
          <a:p>
            <a:endParaRPr lang="en-US" dirty="0"/>
          </a:p>
        </p:txBody>
      </p:sp>
    </p:spTree>
    <p:extLst>
      <p:ext uri="{BB962C8B-B14F-4D97-AF65-F5344CB8AC3E}">
        <p14:creationId xmlns:p14="http://schemas.microsoft.com/office/powerpoint/2010/main" val="876630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3305" y="804333"/>
            <a:ext cx="3179020" cy="5249334"/>
          </a:xfrm>
        </p:spPr>
        <p:txBody>
          <a:bodyPr>
            <a:normAutofit/>
          </a:bodyPr>
          <a:lstStyle/>
          <a:p>
            <a:pPr algn="r"/>
            <a:r>
              <a:rPr lang="en-US" sz="5400" dirty="0">
                <a:solidFill>
                  <a:srgbClr val="FFFFFF"/>
                </a:solidFill>
                <a:latin typeface="Aharoni" panose="02010803020104030203" pitchFamily="2" charset="-79"/>
                <a:cs typeface="Aharoni" panose="02010803020104030203" pitchFamily="2" charset="-79"/>
              </a:rPr>
              <a:t>CHINUA ACHEBE</a:t>
            </a:r>
          </a:p>
        </p:txBody>
      </p:sp>
      <p:pic>
        <p:nvPicPr>
          <p:cNvPr id="1026" name="Picture 2" descr="http://www.nigeriansinamerica.com/cms/wp-content/uploads/2014/11/Chinua-Achebe.jpg">
            <a:extLst>
              <a:ext uri="{FF2B5EF4-FFF2-40B4-BE49-F238E27FC236}">
                <a16:creationId xmlns:a16="http://schemas.microsoft.com/office/drawing/2014/main" id="{C265062F-8BCD-423F-A36D-C1EB213AF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510" y="804333"/>
            <a:ext cx="7830185" cy="532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80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9803" y="4735775"/>
            <a:ext cx="7006998" cy="1245732"/>
          </a:xfrm>
        </p:spPr>
        <p:txBody>
          <a:bodyPr anchor="t">
            <a:normAutofit fontScale="90000"/>
          </a:bodyPr>
          <a:lstStyle/>
          <a:p>
            <a:r>
              <a:rPr lang="en-US" dirty="0" err="1">
                <a:solidFill>
                  <a:schemeClr val="bg1"/>
                </a:solidFill>
                <a:latin typeface="Aharoni" panose="02010803020104030203" pitchFamily="2" charset="-79"/>
                <a:cs typeface="Aharoni" panose="02010803020104030203" pitchFamily="2" charset="-79"/>
              </a:rPr>
              <a:t>ACHEBE’s</a:t>
            </a:r>
            <a:r>
              <a:rPr lang="en-US" dirty="0">
                <a:solidFill>
                  <a:schemeClr val="bg1"/>
                </a:solidFill>
                <a:latin typeface="Aharoni" panose="02010803020104030203" pitchFamily="2" charset="-79"/>
                <a:cs typeface="Aharoni" panose="02010803020104030203" pitchFamily="2" charset="-79"/>
              </a:rPr>
              <a:t> BIOGRAPHY</a:t>
            </a:r>
          </a:p>
        </p:txBody>
      </p:sp>
      <p:sp>
        <p:nvSpPr>
          <p:cNvPr id="1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050" name="Picture 2" descr="See the source image">
            <a:extLst>
              <a:ext uri="{FF2B5EF4-FFF2-40B4-BE49-F238E27FC236}">
                <a16:creationId xmlns:a16="http://schemas.microsoft.com/office/drawing/2014/main" id="{CE0622A9-8B38-489B-A66F-467CA2AE87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42" t="24252"/>
          <a:stretch/>
        </p:blipFill>
        <p:spPr bwMode="auto">
          <a:xfrm>
            <a:off x="5130934" y="276166"/>
            <a:ext cx="4994817" cy="421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253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LIFE AND WORK</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fontScale="92500" lnSpcReduction="10000"/>
          </a:bodyPr>
          <a:lstStyle/>
          <a:p>
            <a:pPr lvl="0"/>
            <a:r>
              <a:rPr lang="en-US" dirty="0">
                <a:latin typeface="Arial Nova" panose="020B0504020202020204" pitchFamily="34" charset="0"/>
                <a:cs typeface="Gautami" panose="020B0502040204020203" pitchFamily="34" charset="0"/>
              </a:rPr>
              <a:t>Born in Nigeria, a member of the Ibo tribe</a:t>
            </a:r>
          </a:p>
          <a:p>
            <a:pPr lvl="0"/>
            <a:r>
              <a:rPr lang="en-US" dirty="0">
                <a:latin typeface="Arial Nova" panose="020B0504020202020204" pitchFamily="34" charset="0"/>
                <a:cs typeface="Gautami" panose="020B0502040204020203" pitchFamily="34" charset="0"/>
              </a:rPr>
              <a:t>Though he was raised within the traditions of the Igbo people, Achebe was also raised by Westernized parents who raised him as a Christian.</a:t>
            </a:r>
          </a:p>
          <a:p>
            <a:pPr lvl="0"/>
            <a:r>
              <a:rPr lang="en-US" dirty="0">
                <a:latin typeface="Arial Nova" panose="020B0504020202020204" pitchFamily="34" charset="0"/>
                <a:cs typeface="Gautami" panose="020B0502040204020203" pitchFamily="34" charset="0"/>
              </a:rPr>
              <a:t>At college, Achebe rejected his Christian name, Albert, and took the Igbo name Chinua.</a:t>
            </a:r>
          </a:p>
          <a:p>
            <a:pPr lvl="0"/>
            <a:r>
              <a:rPr lang="en-US" dirty="0">
                <a:latin typeface="Arial Nova" panose="020B0504020202020204" pitchFamily="34" charset="0"/>
                <a:cs typeface="Gautami" panose="020B0502040204020203" pitchFamily="34" charset="0"/>
              </a:rPr>
              <a:t>Achebe’s work embraces the idea at the heart of African oral tradition that “art is, and always was, at the service of man. Our ancestors created their myths and told their stories for a human purpose." As a result, Achebe believes that "any good story, any good novel, should have a message, should have a purpose."</a:t>
            </a:r>
          </a:p>
          <a:p>
            <a:endParaRPr lang="en-US" dirty="0"/>
          </a:p>
        </p:txBody>
      </p:sp>
      <p:pic>
        <p:nvPicPr>
          <p:cNvPr id="3074" name="Picture 2" descr="http://www.ktravula.com/wp-content/uploads/2013/03/Chinua-Achebe-2002-009.jpg">
            <a:extLst>
              <a:ext uri="{FF2B5EF4-FFF2-40B4-BE49-F238E27FC236}">
                <a16:creationId xmlns:a16="http://schemas.microsoft.com/office/drawing/2014/main" id="{85AAEEB3-243E-4B0E-9A66-C9EE49C4A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94" y="1574321"/>
            <a:ext cx="3052787" cy="460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7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ACHEBE’S LEGACY</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a:bodyPr>
          <a:lstStyle/>
          <a:p>
            <a:pPr lvl="0">
              <a:buFont typeface="Wingdings" panose="05000000000000000000" pitchFamily="2" charset="2"/>
              <a:buChar char="Ø"/>
            </a:pPr>
            <a:r>
              <a:rPr lang="en-US" dirty="0">
                <a:latin typeface="Arial Nova" panose="020B0504020202020204" pitchFamily="34" charset="0"/>
                <a:cs typeface="Aharoni" panose="02010803020104030203" pitchFamily="2" charset="-79"/>
              </a:rPr>
              <a:t>Is credited with being the first Nigerian (and perhaps African) author to “successfully transmute the conventions of the novel, a European art form, into African literature” (King).</a:t>
            </a:r>
          </a:p>
          <a:p>
            <a:pPr lvl="0">
              <a:buFont typeface="Wingdings" panose="05000000000000000000" pitchFamily="2" charset="2"/>
              <a:buChar char="Ø"/>
            </a:pPr>
            <a:r>
              <a:rPr lang="en-US" dirty="0">
                <a:latin typeface="Arial Nova" panose="020B0504020202020204" pitchFamily="34" charset="0"/>
                <a:cs typeface="Aharoni" panose="02010803020104030203" pitchFamily="2" charset="-79"/>
              </a:rPr>
              <a:t>Many people argue that Achebe should have won the Nobel Prize for Literature, but he never did.</a:t>
            </a:r>
          </a:p>
          <a:p>
            <a:pPr lvl="0">
              <a:buFont typeface="Wingdings" panose="05000000000000000000" pitchFamily="2" charset="2"/>
              <a:buChar char="Ø"/>
            </a:pPr>
            <a:r>
              <a:rPr lang="en-US" dirty="0">
                <a:latin typeface="Arial Nova" panose="020B0504020202020204" pitchFamily="34" charset="0"/>
                <a:cs typeface="Aharoni" panose="02010803020104030203" pitchFamily="2" charset="-79"/>
              </a:rPr>
              <a:t>He did win the Mann Booker Prize, one of the most prestigious awards for English language novels.</a:t>
            </a:r>
          </a:p>
          <a:p>
            <a:endParaRPr lang="en-US" dirty="0"/>
          </a:p>
        </p:txBody>
      </p:sp>
      <p:pic>
        <p:nvPicPr>
          <p:cNvPr id="4098" name="Picture 2" descr="http://4.bp.blogspot.com/-0MJWtZPXbVM/UVAoY7R4FpI/AAAAAAAABSs/dv-eFVzxRc0/s1600/Chinua-Achebe-1967-006.jpg">
            <a:extLst>
              <a:ext uri="{FF2B5EF4-FFF2-40B4-BE49-F238E27FC236}">
                <a16:creationId xmlns:a16="http://schemas.microsoft.com/office/drawing/2014/main" id="{0A40F671-9BA5-4717-B725-FFA22277EB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4" r="26229"/>
          <a:stretch/>
        </p:blipFill>
        <p:spPr bwMode="auto">
          <a:xfrm>
            <a:off x="798576" y="1936630"/>
            <a:ext cx="4018810" cy="391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37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11" name="Rectangle 1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19803" y="4735775"/>
            <a:ext cx="7006998" cy="1245732"/>
          </a:xfrm>
        </p:spPr>
        <p:txBody>
          <a:bodyPr anchor="t">
            <a:normAutofit fontScale="90000"/>
          </a:bodyPr>
          <a:lstStyle/>
          <a:p>
            <a:r>
              <a:rPr lang="en-US" dirty="0">
                <a:solidFill>
                  <a:schemeClr val="bg1"/>
                </a:solidFill>
                <a:latin typeface="Aharoni" panose="02010803020104030203" pitchFamily="2" charset="-79"/>
                <a:cs typeface="Aharoni" panose="02010803020104030203" pitchFamily="2" charset="-79"/>
              </a:rPr>
              <a:t>TECHNIQUES &amp; PURPOSE</a:t>
            </a:r>
          </a:p>
        </p:txBody>
      </p:sp>
      <p:sp>
        <p:nvSpPr>
          <p:cNvPr id="1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122" name="Picture 2" descr="https://lincolnwriting.files.wordpress.com/2013/03/literature.jpg">
            <a:extLst>
              <a:ext uri="{FF2B5EF4-FFF2-40B4-BE49-F238E27FC236}">
                <a16:creationId xmlns:a16="http://schemas.microsoft.com/office/drawing/2014/main" id="{C1CB97C7-A45D-4B40-BF89-477C903BD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358" y="1100199"/>
            <a:ext cx="5312658" cy="289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TECHNIQUES</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fontScale="92500"/>
          </a:bodyPr>
          <a:lstStyle/>
          <a:p>
            <a:pPr>
              <a:buFont typeface="Wingdings" panose="05000000000000000000" pitchFamily="2" charset="2"/>
              <a:buChar char="§"/>
            </a:pPr>
            <a:r>
              <a:rPr lang="en-US" dirty="0">
                <a:latin typeface="Arial Nova" panose="020B0504020202020204" pitchFamily="34" charset="0"/>
              </a:rPr>
              <a:t>Use of the language and </a:t>
            </a:r>
            <a:r>
              <a:rPr lang="en-US" b="1" dirty="0">
                <a:latin typeface="Arial Nova" panose="020B0504020202020204" pitchFamily="34" charset="0"/>
              </a:rPr>
              <a:t>aphorisms </a:t>
            </a:r>
            <a:r>
              <a:rPr lang="en-US" dirty="0">
                <a:latin typeface="Arial Nova" panose="020B0504020202020204" pitchFamily="34" charset="0"/>
              </a:rPr>
              <a:t>of oral culture</a:t>
            </a:r>
          </a:p>
          <a:p>
            <a:pPr>
              <a:buFont typeface="Wingdings" panose="05000000000000000000" pitchFamily="2" charset="2"/>
              <a:buChar char="§"/>
            </a:pPr>
            <a:r>
              <a:rPr lang="en-US" dirty="0">
                <a:latin typeface="Arial Nova" panose="020B0504020202020204" pitchFamily="34" charset="0"/>
              </a:rPr>
              <a:t>Achebe’s goal is to blend the rhythms and patterns of African oral tradition with English, arguing that “"English of the African will have to be a new English, still in communion with its ancestral home but altered to suit its new African surroundings.“</a:t>
            </a:r>
          </a:p>
          <a:p>
            <a:pPr>
              <a:buFont typeface="Wingdings" panose="05000000000000000000" pitchFamily="2" charset="2"/>
              <a:buChar char="§"/>
            </a:pPr>
            <a:r>
              <a:rPr lang="en-US" dirty="0">
                <a:latin typeface="Arial Nova" panose="020B0504020202020204" pitchFamily="34" charset="0"/>
              </a:rPr>
              <a:t>Desire to use English as a means to tell the stories of African people, in the manner of African storytellers</a:t>
            </a:r>
          </a:p>
          <a:p>
            <a:pPr>
              <a:buFont typeface="Wingdings" panose="05000000000000000000" pitchFamily="2" charset="2"/>
              <a:buChar char="§"/>
            </a:pPr>
            <a:r>
              <a:rPr lang="en-US" b="1" dirty="0">
                <a:latin typeface="Arial Nova" panose="020B0504020202020204" pitchFamily="34" charset="0"/>
              </a:rPr>
              <a:t>Elevated diction</a:t>
            </a:r>
            <a:r>
              <a:rPr lang="en-US" dirty="0">
                <a:latin typeface="Arial Nova" panose="020B0504020202020204" pitchFamily="34" charset="0"/>
              </a:rPr>
              <a:t> of the Ibo people—to contrast with earlier </a:t>
            </a:r>
            <a:r>
              <a:rPr lang="en-US" b="1" dirty="0">
                <a:latin typeface="Arial Nova" panose="020B0504020202020204" pitchFamily="34" charset="0"/>
              </a:rPr>
              <a:t>pidgin </a:t>
            </a:r>
            <a:r>
              <a:rPr lang="en-US" dirty="0">
                <a:latin typeface="Arial Nova" panose="020B0504020202020204" pitchFamily="34" charset="0"/>
              </a:rPr>
              <a:t>representations and to give a sense of a foreign language within English.</a:t>
            </a:r>
          </a:p>
          <a:p>
            <a:endParaRPr lang="en-US" dirty="0"/>
          </a:p>
        </p:txBody>
      </p:sp>
      <p:pic>
        <p:nvPicPr>
          <p:cNvPr id="6146" name="Picture 2" descr="See the source image">
            <a:extLst>
              <a:ext uri="{FF2B5EF4-FFF2-40B4-BE49-F238E27FC236}">
                <a16:creationId xmlns:a16="http://schemas.microsoft.com/office/drawing/2014/main" id="{1FC3B371-EF6C-43E2-94B9-F6B5346E1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0" y="1794295"/>
            <a:ext cx="4860327" cy="421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5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F31C-BF33-4B47-8EFB-4E5685C2E58F}"/>
              </a:ext>
            </a:extLst>
          </p:cNvPr>
          <p:cNvSpPr>
            <a:spLocks noGrp="1"/>
          </p:cNvSpPr>
          <p:nvPr>
            <p:ph type="title"/>
          </p:nvPr>
        </p:nvSpPr>
        <p:spPr/>
        <p:txBody>
          <a:bodyPr/>
          <a:lstStyle/>
          <a:p>
            <a:r>
              <a:rPr lang="en-US" dirty="0">
                <a:latin typeface="Aharoni" panose="02010803020104030203" pitchFamily="2" charset="-79"/>
                <a:cs typeface="Aharoni" panose="02010803020104030203" pitchFamily="2" charset="-79"/>
              </a:rPr>
              <a:t>TECHNIQUES CONTINUED</a:t>
            </a:r>
          </a:p>
        </p:txBody>
      </p:sp>
      <p:sp>
        <p:nvSpPr>
          <p:cNvPr id="3" name="Content Placeholder 2">
            <a:extLst>
              <a:ext uri="{FF2B5EF4-FFF2-40B4-BE49-F238E27FC236}">
                <a16:creationId xmlns:a16="http://schemas.microsoft.com/office/drawing/2014/main" id="{472F7F15-D861-4542-BE8E-8F121459724E}"/>
              </a:ext>
            </a:extLst>
          </p:cNvPr>
          <p:cNvSpPr>
            <a:spLocks noGrp="1"/>
          </p:cNvSpPr>
          <p:nvPr>
            <p:ph idx="1"/>
          </p:nvPr>
        </p:nvSpPr>
        <p:spPr/>
        <p:txBody>
          <a:bodyPr>
            <a:normAutofit lnSpcReduction="10000"/>
          </a:bodyPr>
          <a:lstStyle/>
          <a:p>
            <a:pPr lvl="0">
              <a:buFont typeface="Wingdings" panose="05000000000000000000" pitchFamily="2" charset="2"/>
              <a:buChar char="Ø"/>
            </a:pPr>
            <a:r>
              <a:rPr lang="en-US" dirty="0">
                <a:latin typeface="Arial Nova" panose="020B0504020202020204" pitchFamily="34" charset="0"/>
              </a:rPr>
              <a:t>Frequent use of </a:t>
            </a:r>
            <a:r>
              <a:rPr lang="en-US" b="1" dirty="0">
                <a:latin typeface="Arial Nova" panose="020B0504020202020204" pitchFamily="34" charset="0"/>
              </a:rPr>
              <a:t>proverbs</a:t>
            </a:r>
            <a:r>
              <a:rPr lang="en-US" dirty="0">
                <a:latin typeface="Arial Nova" panose="020B0504020202020204" pitchFamily="34" charset="0"/>
              </a:rPr>
              <a:t>, f</a:t>
            </a:r>
            <a:r>
              <a:rPr lang="en-US" b="1" dirty="0">
                <a:latin typeface="Arial Nova" panose="020B0504020202020204" pitchFamily="34" charset="0"/>
              </a:rPr>
              <a:t>olktales</a:t>
            </a:r>
            <a:r>
              <a:rPr lang="en-US" dirty="0">
                <a:latin typeface="Arial Nova" panose="020B0504020202020204" pitchFamily="34" charset="0"/>
              </a:rPr>
              <a:t>, and </a:t>
            </a:r>
            <a:r>
              <a:rPr lang="en-US" b="1" dirty="0">
                <a:latin typeface="Arial Nova" panose="020B0504020202020204" pitchFamily="34" charset="0"/>
              </a:rPr>
              <a:t>religious tenets</a:t>
            </a:r>
            <a:r>
              <a:rPr lang="en-US" dirty="0">
                <a:latin typeface="Arial Nova" panose="020B0504020202020204" pitchFamily="34" charset="0"/>
              </a:rPr>
              <a:t> conveyed through prayer, speeches and song sequences.</a:t>
            </a:r>
          </a:p>
          <a:p>
            <a:pPr lvl="0">
              <a:buFont typeface="Wingdings" panose="05000000000000000000" pitchFamily="2" charset="2"/>
              <a:buChar char="Ø"/>
            </a:pPr>
            <a:r>
              <a:rPr lang="en-US" dirty="0">
                <a:latin typeface="Arial Nova" panose="020B0504020202020204" pitchFamily="34" charset="0"/>
              </a:rPr>
              <a:t>Narrative voice is somewhat </a:t>
            </a:r>
            <a:r>
              <a:rPr lang="en-US" b="1" dirty="0">
                <a:latin typeface="Arial Nova" panose="020B0504020202020204" pitchFamily="34" charset="0"/>
              </a:rPr>
              <a:t>detached</a:t>
            </a:r>
          </a:p>
          <a:p>
            <a:pPr lvl="0">
              <a:buFont typeface="Wingdings" panose="05000000000000000000" pitchFamily="2" charset="2"/>
              <a:buChar char="Ø"/>
            </a:pPr>
            <a:r>
              <a:rPr lang="en-US" dirty="0">
                <a:latin typeface="Arial Nova" panose="020B0504020202020204" pitchFamily="34" charset="0"/>
              </a:rPr>
              <a:t>Connection to nature. Natural connections and names are used to establish the connection of the Ibo people to the natural world.</a:t>
            </a:r>
          </a:p>
          <a:p>
            <a:pPr lvl="0">
              <a:buFont typeface="Wingdings" panose="05000000000000000000" pitchFamily="2" charset="2"/>
              <a:buChar char="Ø"/>
            </a:pPr>
            <a:r>
              <a:rPr lang="en-US" dirty="0">
                <a:latin typeface="Arial Nova" panose="020B0504020202020204" pitchFamily="34" charset="0"/>
              </a:rPr>
              <a:t>Nigerian Nobel laureate Wole Soyinka has described </a:t>
            </a:r>
            <a:r>
              <a:rPr lang="en-US" i="1" dirty="0">
                <a:latin typeface="Arial Nova" panose="020B0504020202020204" pitchFamily="34" charset="0"/>
              </a:rPr>
              <a:t>Things Fall Apart</a:t>
            </a:r>
            <a:r>
              <a:rPr lang="en-US" dirty="0">
                <a:latin typeface="Arial Nova" panose="020B0504020202020204" pitchFamily="34" charset="0"/>
              </a:rPr>
              <a:t> as "the first novel in English which spoke from the interior of the African character, rather than portraying the African as an exotic, as the white man would see him."</a:t>
            </a:r>
          </a:p>
          <a:p>
            <a:endParaRPr lang="en-US" dirty="0"/>
          </a:p>
        </p:txBody>
      </p:sp>
      <p:sp>
        <p:nvSpPr>
          <p:cNvPr id="4" name="Text Placeholder 3">
            <a:extLst>
              <a:ext uri="{FF2B5EF4-FFF2-40B4-BE49-F238E27FC236}">
                <a16:creationId xmlns:a16="http://schemas.microsoft.com/office/drawing/2014/main" id="{2D845BBD-0781-4560-B545-9B6FB891952A}"/>
              </a:ext>
            </a:extLst>
          </p:cNvPr>
          <p:cNvSpPr>
            <a:spLocks noGrp="1"/>
          </p:cNvSpPr>
          <p:nvPr>
            <p:ph type="body" sz="half" idx="2"/>
          </p:nvPr>
        </p:nvSpPr>
        <p:spPr/>
        <p:txBody>
          <a:bodyPr>
            <a:normAutofit fontScale="92500"/>
          </a:bodyPr>
          <a:lstStyle/>
          <a:p>
            <a:r>
              <a:rPr lang="en-US" sz="5400" dirty="0"/>
              <a:t>“Proverbs are the palm-oil with which words are eaten."</a:t>
            </a:r>
          </a:p>
          <a:p>
            <a:endParaRPr lang="en-US" dirty="0"/>
          </a:p>
        </p:txBody>
      </p:sp>
    </p:spTree>
    <p:extLst>
      <p:ext uri="{BB962C8B-B14F-4D97-AF65-F5344CB8AC3E}">
        <p14:creationId xmlns:p14="http://schemas.microsoft.com/office/powerpoint/2010/main" val="35380572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dirty="0">
                <a:solidFill>
                  <a:srgbClr val="FFFFFF"/>
                </a:solidFill>
                <a:latin typeface="Aharoni" panose="02010803020104030203" pitchFamily="2" charset="-79"/>
                <a:cs typeface="Aharoni" panose="02010803020104030203" pitchFamily="2" charset="-79"/>
              </a:rPr>
              <a:t>ACHEBE’S CONCERN WITH REPRESENTATION OF AFRICA</a:t>
            </a:r>
          </a:p>
        </p:txBody>
      </p:sp>
      <p:sp>
        <p:nvSpPr>
          <p:cNvPr id="3" name="Content Placeholder 2"/>
          <p:cNvSpPr>
            <a:spLocks noGrp="1"/>
          </p:cNvSpPr>
          <p:nvPr>
            <p:ph idx="1"/>
          </p:nvPr>
        </p:nvSpPr>
        <p:spPr>
          <a:xfrm>
            <a:off x="4713224" y="4297556"/>
            <a:ext cx="6353968" cy="1433391"/>
          </a:xfrm>
        </p:spPr>
        <p:txBody>
          <a:bodyPr vert="horz" lIns="91440" tIns="45720" rIns="91440" bIns="45720" rtlCol="0" anchor="t">
            <a:normAutofit/>
          </a:bodyPr>
          <a:lstStyle/>
          <a:p>
            <a:pPr marL="0" indent="0">
              <a:lnSpc>
                <a:spcPct val="100000"/>
              </a:lnSpc>
              <a:spcBef>
                <a:spcPts val="0"/>
              </a:spcBef>
              <a:buNone/>
            </a:pPr>
            <a:r>
              <a:rPr lang="en-US" sz="1800">
                <a:solidFill>
                  <a:srgbClr val="FFFFFF"/>
                </a:solidFill>
              </a:rPr>
              <a:t>Look in the slide notes below for topics to consider talking about</a:t>
            </a:r>
          </a:p>
        </p:txBody>
      </p:sp>
      <p:cxnSp>
        <p:nvCxnSpPr>
          <p:cNvPr id="21" name="Straight Connector 20">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3204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39</TotalTime>
  <Words>876</Words>
  <Application>Microsoft Office PowerPoint</Application>
  <PresentationFormat>Widescreen</PresentationFormat>
  <Paragraphs>56</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Aharoni</vt:lpstr>
      <vt:lpstr>Arial</vt:lpstr>
      <vt:lpstr>Arial Nova</vt:lpstr>
      <vt:lpstr>Calibri</vt:lpstr>
      <vt:lpstr>Gautami</vt:lpstr>
      <vt:lpstr>Tw Cen MT</vt:lpstr>
      <vt:lpstr>Tw Cen MT Condensed</vt:lpstr>
      <vt:lpstr>Wingdings</vt:lpstr>
      <vt:lpstr>Wingdings 3</vt:lpstr>
      <vt:lpstr>Integral</vt:lpstr>
      <vt:lpstr>Things Fall Apart BACKGROUND</vt:lpstr>
      <vt:lpstr>CHINUA ACHEBE</vt:lpstr>
      <vt:lpstr>ACHEBE’s BIOGRAPHY</vt:lpstr>
      <vt:lpstr>LIFE AND WORK</vt:lpstr>
      <vt:lpstr>ACHEBE’S LEGACY</vt:lpstr>
      <vt:lpstr>TECHNIQUES &amp; PURPOSE</vt:lpstr>
      <vt:lpstr>TECHNIQUES</vt:lpstr>
      <vt:lpstr>TECHNIQUES CONTINUED</vt:lpstr>
      <vt:lpstr>ACHEBE’S CONCERN WITH REPRESENTATION OF AFRICA</vt:lpstr>
      <vt:lpstr>CRITIQUE OF EUROPEAN VISION</vt:lpstr>
      <vt:lpstr>CRITIQUE OF THE WESTERN CANON</vt:lpstr>
      <vt:lpstr>IMPORTANCE OF AFRICAN LITERATURE</vt:lpstr>
      <vt:lpstr>ONLY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Pogreba, Don</dc:creator>
  <cp:lastModifiedBy>Pogreba, Don</cp:lastModifiedBy>
  <cp:revision>5</cp:revision>
  <dcterms:created xsi:type="dcterms:W3CDTF">2018-10-05T15:43:52Z</dcterms:created>
  <dcterms:modified xsi:type="dcterms:W3CDTF">2018-10-05T16:22:55Z</dcterms:modified>
</cp:coreProperties>
</file>